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48" r:id="rId1"/>
  </p:sldMasterIdLst>
  <p:notesMasterIdLst>
    <p:notesMasterId r:id="rId67"/>
  </p:notesMasterIdLst>
  <p:handoutMasterIdLst>
    <p:handoutMasterId r:id="rId68"/>
  </p:handoutMasterIdLst>
  <p:sldIdLst>
    <p:sldId id="557" r:id="rId2"/>
    <p:sldId id="643" r:id="rId3"/>
    <p:sldId id="644" r:id="rId4"/>
    <p:sldId id="536" r:id="rId5"/>
    <p:sldId id="662" r:id="rId6"/>
    <p:sldId id="683" r:id="rId7"/>
    <p:sldId id="688" r:id="rId8"/>
    <p:sldId id="689" r:id="rId9"/>
    <p:sldId id="743" r:id="rId10"/>
    <p:sldId id="560" r:id="rId11"/>
    <p:sldId id="661" r:id="rId12"/>
    <p:sldId id="654" r:id="rId13"/>
    <p:sldId id="744" r:id="rId14"/>
    <p:sldId id="745" r:id="rId15"/>
    <p:sldId id="746" r:id="rId16"/>
    <p:sldId id="655" r:id="rId17"/>
    <p:sldId id="656" r:id="rId18"/>
    <p:sldId id="564" r:id="rId19"/>
    <p:sldId id="750" r:id="rId20"/>
    <p:sldId id="751" r:id="rId21"/>
    <p:sldId id="752" r:id="rId22"/>
    <p:sldId id="753" r:id="rId23"/>
    <p:sldId id="754" r:id="rId24"/>
    <p:sldId id="756" r:id="rId25"/>
    <p:sldId id="757" r:id="rId26"/>
    <p:sldId id="758" r:id="rId27"/>
    <p:sldId id="760" r:id="rId28"/>
    <p:sldId id="761" r:id="rId29"/>
    <p:sldId id="762" r:id="rId30"/>
    <p:sldId id="763" r:id="rId31"/>
    <p:sldId id="768" r:id="rId32"/>
    <p:sldId id="774" r:id="rId33"/>
    <p:sldId id="769" r:id="rId34"/>
    <p:sldId id="770" r:id="rId35"/>
    <p:sldId id="771" r:id="rId36"/>
    <p:sldId id="772" r:id="rId37"/>
    <p:sldId id="773" r:id="rId38"/>
    <p:sldId id="684" r:id="rId39"/>
    <p:sldId id="676" r:id="rId40"/>
    <p:sldId id="678" r:id="rId41"/>
    <p:sldId id="685" r:id="rId42"/>
    <p:sldId id="677" r:id="rId43"/>
    <p:sldId id="686" r:id="rId44"/>
    <p:sldId id="680" r:id="rId45"/>
    <p:sldId id="779" r:id="rId46"/>
    <p:sldId id="741" r:id="rId47"/>
    <p:sldId id="749" r:id="rId48"/>
    <p:sldId id="747" r:id="rId49"/>
    <p:sldId id="731" r:id="rId50"/>
    <p:sldId id="732" r:id="rId51"/>
    <p:sldId id="733" r:id="rId52"/>
    <p:sldId id="734" r:id="rId53"/>
    <p:sldId id="735" r:id="rId54"/>
    <p:sldId id="736" r:id="rId55"/>
    <p:sldId id="737" r:id="rId56"/>
    <p:sldId id="738" r:id="rId57"/>
    <p:sldId id="739" r:id="rId58"/>
    <p:sldId id="740" r:id="rId59"/>
    <p:sldId id="780" r:id="rId60"/>
    <p:sldId id="708" r:id="rId61"/>
    <p:sldId id="710" r:id="rId62"/>
    <p:sldId id="720" r:id="rId63"/>
    <p:sldId id="775" r:id="rId64"/>
    <p:sldId id="777" r:id="rId65"/>
    <p:sldId id="778" r:id="rId6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5C2FF"/>
    <a:srgbClr val="CCFF33"/>
    <a:srgbClr val="008000"/>
    <a:srgbClr val="FFFF66"/>
    <a:srgbClr val="66FF99"/>
    <a:srgbClr val="75AD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97" autoAdjust="0"/>
    <p:restoredTop sz="96625" autoAdjust="0"/>
  </p:normalViewPr>
  <p:slideViewPr>
    <p:cSldViewPr>
      <p:cViewPr>
        <p:scale>
          <a:sx n="66" d="100"/>
          <a:sy n="66" d="100"/>
        </p:scale>
        <p:origin x="-127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</c:v>
                </c:pt>
              </c:strCache>
            </c:strRef>
          </c:tx>
          <c:spPr>
            <a:ln w="50800" cmpd="sng"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55.3</c:v>
                </c:pt>
                <c:pt idx="1">
                  <c:v>58.3</c:v>
                </c:pt>
                <c:pt idx="2">
                  <c:v>63.9</c:v>
                </c:pt>
                <c:pt idx="3">
                  <c:v>66.5</c:v>
                </c:pt>
                <c:pt idx="4">
                  <c:v>65.8</c:v>
                </c:pt>
                <c:pt idx="5">
                  <c:v>66.900000000000006</c:v>
                </c:pt>
                <c:pt idx="6">
                  <c:v>71.599999999999994</c:v>
                </c:pt>
                <c:pt idx="7">
                  <c:v>72.599999999999994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ln w="5080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40.200000000000003</c:v>
                </c:pt>
                <c:pt idx="1">
                  <c:v>41.5</c:v>
                </c:pt>
                <c:pt idx="2">
                  <c:v>49.5</c:v>
                </c:pt>
                <c:pt idx="3">
                  <c:v>48.6</c:v>
                </c:pt>
                <c:pt idx="4">
                  <c:v>52.3</c:v>
                </c:pt>
                <c:pt idx="5">
                  <c:v>48.3</c:v>
                </c:pt>
                <c:pt idx="6">
                  <c:v>51.2</c:v>
                </c:pt>
                <c:pt idx="7">
                  <c:v>50.6</c:v>
                </c:pt>
              </c:numCache>
            </c:numRef>
          </c:val>
        </c:ser>
        <c:marker val="1"/>
        <c:axId val="121884032"/>
        <c:axId val="99300480"/>
      </c:lineChart>
      <c:catAx>
        <c:axId val="1218840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9300480"/>
        <c:crosses val="autoZero"/>
        <c:auto val="1"/>
        <c:lblAlgn val="ctr"/>
        <c:lblOffset val="100"/>
      </c:catAx>
      <c:valAx>
        <c:axId val="99300480"/>
        <c:scaling>
          <c:orientation val="minMax"/>
          <c:min val="25"/>
        </c:scaling>
        <c:axPos val="l"/>
        <c:majorGridlines>
          <c:spPr>
            <a:ln>
              <a:solidFill>
                <a:schemeClr val="bg2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aseline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88403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baseline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dLbl>
              <c:idx val="0"/>
              <c:layout>
                <c:manualLayout>
                  <c:x val="0.12191358024691371"/>
                  <c:y val="-1.9642228626261436E-2"/>
                </c:manualLayout>
              </c:layout>
              <c:showVal val="1"/>
            </c:dLbl>
            <c:dLbl>
              <c:idx val="1"/>
              <c:layout>
                <c:manualLayout>
                  <c:x val="0.10185185185185186"/>
                  <c:y val="-2.5254293948050493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 i="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2014-2015</c:v>
                </c:pt>
                <c:pt idx="1">
                  <c:v>2015-2016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студенты</c:v>
                </c:pt>
              </c:strCache>
            </c:strRef>
          </c:tx>
          <c:dLbls>
            <c:dLbl>
              <c:idx val="0"/>
              <c:layout>
                <c:manualLayout>
                  <c:x val="0.10493827160493827"/>
                  <c:y val="-6.1732718539678801E-2"/>
                </c:manualLayout>
              </c:layout>
              <c:showVal val="1"/>
            </c:dLbl>
            <c:dLbl>
              <c:idx val="1"/>
              <c:layout>
                <c:manualLayout>
                  <c:x val="0.10802469135802475"/>
                  <c:y val="-3.0866359269839376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2014-2015</c:v>
                </c:pt>
                <c:pt idx="1">
                  <c:v>2015-2016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29</c:v>
                </c:pt>
                <c:pt idx="1">
                  <c:v>27</c:v>
                </c:pt>
              </c:numCache>
            </c:numRef>
          </c:val>
        </c:ser>
        <c:overlap val="100"/>
        <c:axId val="127330560"/>
        <c:axId val="126353408"/>
      </c:barChart>
      <c:catAx>
        <c:axId val="1273305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126353408"/>
        <c:crosses val="autoZero"/>
        <c:auto val="1"/>
        <c:lblAlgn val="ctr"/>
        <c:lblOffset val="100"/>
      </c:catAx>
      <c:valAx>
        <c:axId val="12635340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1273305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29385-1C72-408F-A9C4-0D926E510C8D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68A0E-0AB5-41B9-938E-401FB8812C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295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253255-A84D-4D3E-9EA9-BA9078AEE4E5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AAE203E-EFD0-4457-A005-A5C088D2A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053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6367B9-CBF2-479F-8ED2-9F934B83F4F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7A28F1-F3F2-4B0E-A5C8-755CDDCDCF5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614056-1F6A-4483-80E6-22EBF71D818C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DF617-0B87-46A4-BD6B-47D721593D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676D12-A994-4848-8393-743A4FDFC5CC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2F1363-C837-4C95-BF4D-D7CF528B0E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60E9FF-87FA-44E4-8A06-AF9BF8C5DDC3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F096EC-28D0-4888-838B-4C833B8DEF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6F113F-67F6-43F9-A476-4CFB0A850048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8C80B-B3D1-485B-88A0-9AC3B5AD90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2C603C-C21C-475B-BB62-CC0C98EA65CD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96490-B06F-4A50-866B-E08C4EADB4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A2FD25-D733-4929-BB6F-230AF409786B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EABA3-3635-45DF-96DF-553BECA402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98B8F-B776-4078-99DF-9BD55C78E28C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826D4-A6EC-408B-83FB-A2AF7B2DBA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0B7EC-7DA4-4105-B8D5-4CB0AA946066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C01002-148A-43EC-9F67-248897BE9F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0AFB0-2E43-4BCF-ACDB-E29FBB9C63AA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31F00-479B-4A15-B6F6-3CB13D42C4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E32A0B-FC88-4E77-AA4F-8846CEF37F3E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47C97-47DD-4632-B477-13ED3EABD3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A1BE51-2018-420E-8387-D971E4285A9E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4D63E-55B3-4A91-9C41-64273FE3D5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99FF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4E92F3-E04D-43C8-973B-0C6749B3C5B8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4AAF2B-9DEA-4A8A-9349-3724223F84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07721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Публичный доклад начальника управления образования 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исполнительного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комитета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Нижнекамского муниципального района республики Татарстан 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Матюшина Вадима Николаевича </a:t>
            </a:r>
          </a:p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итогам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2015-2016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571480"/>
            <a:ext cx="8643998" cy="1362452"/>
          </a:xfrm>
        </p:spPr>
        <p:txBody>
          <a:bodyPr>
            <a:noAutofit/>
          </a:bodyPr>
          <a:lstStyle/>
          <a:p>
            <a:pPr marL="342900" indent="-342900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Лучшие учителя  в рамках ПНП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«Образование» в 2016 году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(победители РФ)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285720" y="2276872"/>
            <a:ext cx="8643998" cy="334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Латыпова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Захраповна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гимназия №22</a:t>
            </a:r>
          </a:p>
          <a:p>
            <a:pPr lvl="0" eaLnBrk="0" hangingPunct="0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Хомякова Ирина Николаевна            лицей №35</a:t>
            </a:r>
          </a:p>
          <a:p>
            <a:pPr lvl="0" eaLnBrk="0" hangingPunct="0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Титова Светлана Ивановна              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№2 </a:t>
            </a:r>
          </a:p>
          <a:p>
            <a:pPr lvl="0" eaLnBrk="0" hangingPunct="0">
              <a:lnSpc>
                <a:spcPct val="150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Бадгиева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Эльза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Даниязовна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школа №31 </a:t>
            </a:r>
          </a:p>
          <a:p>
            <a:pPr lvl="0" eaLnBrk="0" hangingPunct="0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Хасанова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Загитовна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школа № 27</a:t>
            </a:r>
          </a:p>
          <a:p>
            <a:pPr lvl="0" eaLnBrk="0" hangingPunct="0">
              <a:lnSpc>
                <a:spcPct val="150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Набиуллин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Искандер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Раилевич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      лицей №24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81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933824"/>
          </a:xfrm>
        </p:spPr>
        <p:txBody>
          <a:bodyPr>
            <a:noAutofit/>
          </a:bodyPr>
          <a:lstStyle/>
          <a:p>
            <a:pPr marL="342900" indent="-342900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Лучшие учителя  в рамках ПНП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«Образование» в 2016 году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(победители РТ)</a:t>
            </a: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428596" y="2204864"/>
            <a:ext cx="8429684" cy="342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>
              <a:lnSpc>
                <a:spcPct val="114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Хабибуллина Лилия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Фанилевна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школа № 27</a:t>
            </a:r>
          </a:p>
          <a:p>
            <a:pPr lvl="0" eaLnBrk="0" hangingPunct="0">
              <a:lnSpc>
                <a:spcPct val="114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Хамидуллин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Алмаз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Нуртдинович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       лицей №24</a:t>
            </a:r>
          </a:p>
          <a:p>
            <a:pPr lvl="0">
              <a:lnSpc>
                <a:spcPct val="114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Сидорова Ольга Николаевна                          школа №7</a:t>
            </a:r>
          </a:p>
          <a:p>
            <a:pPr lvl="0" eaLnBrk="0" hangingPunct="0">
              <a:lnSpc>
                <a:spcPct val="114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Васильева Светлана Александровна             лицей №35</a:t>
            </a:r>
          </a:p>
          <a:p>
            <a:pPr eaLnBrk="0" hangingPunct="0">
              <a:lnSpc>
                <a:spcPct val="114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Фаттахова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Ильсия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Ильгамовна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гимназия №13</a:t>
            </a:r>
          </a:p>
          <a:p>
            <a:pPr lvl="0" eaLnBrk="0" hangingPunct="0">
              <a:lnSpc>
                <a:spcPct val="114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Чагина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Светлана Владимировна                    лицей №14</a:t>
            </a:r>
          </a:p>
          <a:p>
            <a:pPr lvl="0" eaLnBrk="0" hangingPunct="0">
              <a:lnSpc>
                <a:spcPct val="114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Масаллимова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Мавлия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Минвалиевна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гимназия № 32</a:t>
            </a:r>
          </a:p>
          <a:p>
            <a:pPr lvl="0" eaLnBrk="0" hangingPunct="0">
              <a:lnSpc>
                <a:spcPct val="11400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Шигапова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Халитовна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гимназия № 32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81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85752" y="357166"/>
            <a:ext cx="9501222" cy="122413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поддержка учителей, имеющих первую, высшую квалификационные категории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66999282"/>
              </p:ext>
            </p:extLst>
          </p:nvPr>
        </p:nvGraphicFramePr>
        <p:xfrm>
          <a:off x="251520" y="1664276"/>
          <a:ext cx="8640959" cy="44416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52096"/>
                <a:gridCol w="1266348"/>
                <a:gridCol w="1936766"/>
                <a:gridCol w="2085749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 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этап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2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победителей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наставник» (высшая категория)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(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(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эксперт» (высшая категория)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(100%)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(100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мастер» (первая категория)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(74,7%)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(36,4%)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 (69%)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 (39%)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272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4028664"/>
              </p:ext>
            </p:extLst>
          </p:nvPr>
        </p:nvGraphicFramePr>
        <p:xfrm>
          <a:off x="249084" y="1556793"/>
          <a:ext cx="8715404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29232"/>
                <a:gridCol w="1743086"/>
                <a:gridCol w="1743086"/>
              </a:tblGrid>
              <a:tr h="1067301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/>
                </a:tc>
              </a:tr>
              <a:tr h="420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6/3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/4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527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5/4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/4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20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/3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20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/-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20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8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20452"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23/11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23/13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47140" name="Заголовок 2"/>
          <p:cNvSpPr>
            <a:spLocks noGrp="1"/>
          </p:cNvSpPr>
          <p:nvPr>
            <p:ph type="title"/>
          </p:nvPr>
        </p:nvSpPr>
        <p:spPr>
          <a:xfrm>
            <a:off x="428625" y="480997"/>
            <a:ext cx="8229600" cy="8048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 «Лучший мастер РТ»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0752232"/>
              </p:ext>
            </p:extLst>
          </p:nvPr>
        </p:nvGraphicFramePr>
        <p:xfrm>
          <a:off x="214313" y="1229077"/>
          <a:ext cx="8678167" cy="4648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8457"/>
                <a:gridCol w="2187781"/>
                <a:gridCol w="2041929"/>
              </a:tblGrid>
              <a:tr h="1142995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/>
                </a:tc>
              </a:tr>
              <a:tr h="5000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4/3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5267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 № 63 для детей с ограниченными возможностями здоровья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8001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9/7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9/6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</a:tr>
            </a:tbl>
          </a:graphicData>
        </a:graphic>
      </p:graphicFrame>
      <p:sp>
        <p:nvSpPr>
          <p:cNvPr id="49192" name="Заголовок 2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804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 «Новый мастер РТ»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079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 «Лучший преподаватель»</a:t>
            </a:r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64872405"/>
              </p:ext>
            </p:extLst>
          </p:nvPr>
        </p:nvGraphicFramePr>
        <p:xfrm>
          <a:off x="323528" y="866781"/>
          <a:ext cx="8643937" cy="58075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1826"/>
                <a:gridCol w="1924037"/>
                <a:gridCol w="1924037"/>
                <a:gridCol w="1924037"/>
              </a:tblGrid>
              <a:tr h="762019"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 marT="45718" marB="45718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участники/победители</a:t>
                      </a:r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solidFill>
                      <a:srgbClr val="0070C0"/>
                    </a:solidFill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2070" marR="42070" marT="0" marB="0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Общепрофессиональные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дисциплины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Общеобразовательные дисциплины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8/2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7009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политехнический колледж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им. Е.Н.Королёва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педагогический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389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38/7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12/4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18/4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498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2115368"/>
              </p:ext>
            </p:extLst>
          </p:nvPr>
        </p:nvGraphicFramePr>
        <p:xfrm>
          <a:off x="251520" y="1124744"/>
          <a:ext cx="8640960" cy="51554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32368"/>
                <a:gridCol w="2608592"/>
              </a:tblGrid>
              <a:tr h="613947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на ремонт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31087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пос.Трудовой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20,6</a:t>
                      </a: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4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1087">
                <a:tc>
                  <a:txBody>
                    <a:bodyPr/>
                    <a:lstStyle/>
                    <a:p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Шингальчинская</a:t>
                      </a: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23,4 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8453">
                <a:tc>
                  <a:txBody>
                    <a:bodyPr/>
                    <a:lstStyle/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Нижнекамская школа-интернат для детей с ОВЗ 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8453">
                <a:tc>
                  <a:txBody>
                    <a:bodyPr/>
                    <a:lstStyle/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Нижнекамская школа №23 для </a:t>
                      </a:r>
                    </a:p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детей с ОВЗ 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62,7 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1087">
                <a:tc>
                  <a:txBody>
                    <a:bodyPr/>
                    <a:lstStyle/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 школа №1 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0422">
                <a:tc>
                  <a:txBody>
                    <a:bodyPr/>
                    <a:lstStyle/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152,7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150409_0957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876467"/>
            <a:ext cx="3744416" cy="2619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150304_1634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06331"/>
            <a:ext cx="3600400" cy="2378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Admin\Рабочий стол\фото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96197"/>
            <a:ext cx="3445611" cy="2502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Admin\Рабочий стол\фото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498803"/>
            <a:ext cx="3672408" cy="2489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98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Documents and Settings\Admin\Рабочий стол\фото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6170" y="2132856"/>
            <a:ext cx="3347998" cy="2363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535753" y="2604954"/>
            <a:ext cx="8072494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№2	    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№2	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№25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школа №2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Техникум нефтехимии и нефтепереработки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1084762" y="1819142"/>
            <a:ext cx="6572296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Спортивные площадки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2065302" y="332656"/>
            <a:ext cx="468052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Спортивный зал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1140602"/>
            <a:ext cx="49292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spcBef>
                <a:spcPts val="600"/>
              </a:spcBef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Кармалинская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28609"/>
            <a:ext cx="8229600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Содержимое 1"/>
          <p:cNvSpPr>
            <a:spLocks noGrp="1"/>
          </p:cNvSpPr>
          <p:nvPr>
            <p:ph idx="1"/>
          </p:nvPr>
        </p:nvSpPr>
        <p:spPr>
          <a:xfrm>
            <a:off x="285720" y="1375538"/>
            <a:ext cx="8572500" cy="4357718"/>
          </a:xfrm>
        </p:spPr>
        <p:txBody>
          <a:bodyPr>
            <a:normAutofit/>
          </a:bodyPr>
          <a:lstStyle/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Русский язык,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Математика (профиль),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Предметы по выбору,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Доля учеников с результатом 80 и более баллов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Доля выпускников 11 класса, не получивших аттестат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Доля победителей и призеров регионального этапа Всероссийской олимпиады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4480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492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2015 – 2016 учебный год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7504" y="1196752"/>
            <a:ext cx="8857109" cy="4691054"/>
          </a:xfrm>
        </p:spPr>
        <p:txBody>
          <a:bodyPr rtlCol="0">
            <a:noAutofit/>
          </a:bodyPr>
          <a:lstStyle/>
          <a:p>
            <a:pPr algn="just">
              <a:buNone/>
            </a:pPr>
            <a:r>
              <a:rPr lang="ru-RU" sz="22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Систематизировать мониторинг  учебных и </a:t>
            </a:r>
            <a:r>
              <a:rPr lang="ru-RU" sz="225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внеучебных</a:t>
            </a:r>
            <a:r>
              <a:rPr lang="ru-RU" sz="22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достижений каждой образовательной организации. Проанализировать показатели образовательных организаций и в целом района по итогам рейтингов Министерства образования и науки РТ. </a:t>
            </a:r>
          </a:p>
          <a:p>
            <a:pPr algn="just">
              <a:buNone/>
            </a:pPr>
            <a:r>
              <a:rPr lang="ru-RU" sz="22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Расширить применение современных образовательных  технологий в педагогической деятельности, улучшить результативность участия в профессиональных конкурсах, в том числе в финансируемых программах на получение Грантов.</a:t>
            </a:r>
          </a:p>
          <a:p>
            <a:pPr algn="just">
              <a:buNone/>
            </a:pPr>
            <a:r>
              <a:rPr lang="ru-RU" sz="22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Обеспечить системное выявление и сопровождение детей с особыми образовательными потребностями.</a:t>
            </a:r>
          </a:p>
          <a:p>
            <a:pPr algn="just">
              <a:buNone/>
            </a:pPr>
            <a:r>
              <a:rPr lang="ru-RU" sz="22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Обеспечить условия для перехода на ФГОС основного общего образования.</a:t>
            </a:r>
          </a:p>
          <a:p>
            <a:pPr marL="342900" indent="-342900" algn="just" eaLnBrk="1" fontAlgn="auto" hangingPunct="1"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endParaRPr lang="ru-RU" sz="225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0993857"/>
              </p:ext>
            </p:extLst>
          </p:nvPr>
        </p:nvGraphicFramePr>
        <p:xfrm>
          <a:off x="294354" y="1196752"/>
          <a:ext cx="8640960" cy="51706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6010"/>
                <a:gridCol w="5934950"/>
              </a:tblGrid>
              <a:tr h="44629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Муниципальное  образование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Вахитовский</a:t>
                      </a: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9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Приволжский</a:t>
                      </a:r>
                      <a:endParaRPr lang="ru-RU" sz="19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Авиастроительный, Ново-Савиновский</a:t>
                      </a:r>
                    </a:p>
                  </a:txBody>
                  <a:tcPr/>
                </a:tc>
              </a:tr>
              <a:tr h="3505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Тукаевский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Кукморский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Сабинский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9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90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Чистопольский</a:t>
                      </a:r>
                      <a:endParaRPr lang="ru-RU" sz="19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02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1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21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6632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Советский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Московский и Кировский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2"/>
          <p:cNvSpPr txBox="1">
            <a:spLocks/>
          </p:cNvSpPr>
          <p:nvPr/>
        </p:nvSpPr>
        <p:spPr>
          <a:xfrm>
            <a:off x="500034" y="266353"/>
            <a:ext cx="82296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Качество образования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1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80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результатов по обязательным предметам (средний балл)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15670361"/>
              </p:ext>
            </p:extLst>
          </p:nvPr>
        </p:nvGraphicFramePr>
        <p:xfrm>
          <a:off x="251520" y="1772816"/>
          <a:ext cx="8640960" cy="4227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003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школ по ЕГЭ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лицей №35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Каенлинская</a:t>
                      </a: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гимназия №22 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№28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№33 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№15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гимназия №25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гимназия №13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лицей №24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Старошешминская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гимназия №32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Нижнеуратьминская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Кам.Поляны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 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Кадетский корпус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Благодатновская</a:t>
                      </a: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Красноключинская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№29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Большеафанасовская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aseline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№10</a:t>
                      </a:r>
                      <a:endParaRPr lang="ru-RU" sz="2800" baseline="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 №21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000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85725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ЕГЭ в сравнении с 2015 годом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539552" y="1071546"/>
          <a:ext cx="8247062" cy="57087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59025"/>
                <a:gridCol w="2039937"/>
                <a:gridCol w="1727200"/>
                <a:gridCol w="2120900"/>
              </a:tblGrid>
              <a:tr h="6962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1124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(</a:t>
                      </a:r>
                      <a:r>
                        <a:rPr kumimoji="0" lang="ru-RU" sz="2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657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- 0,6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0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(б)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745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4,28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+ 0,24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479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54,76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- 1,64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0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60,05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- 1,05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0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60,96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+ 0,06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51,85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+ 0,15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Англ. язык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- 0,3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0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63,77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+ 1,29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- 2,8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0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+ 2,9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  <a:tr h="348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56,5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68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906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перешедшие порог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предметам по выбору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5380381"/>
              </p:ext>
            </p:extLst>
          </p:nvPr>
        </p:nvGraphicFramePr>
        <p:xfrm>
          <a:off x="785786" y="1484784"/>
          <a:ext cx="7488831" cy="4536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6277"/>
                <a:gridCol w="2496277"/>
                <a:gridCol w="2496277"/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перешедших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479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(10,9%)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(2,7%)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(4,2%)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(6,5%)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(3,5%)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(3,1%)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kumimoji="0" lang="ru-RU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(1,6%)</a:t>
                      </a:r>
                      <a:endParaRPr kumimoji="0" lang="ru-RU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 (5,6%)</a:t>
                      </a:r>
                      <a:endParaRPr kumimoji="0" lang="ru-RU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2911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785786" y="2050322"/>
          <a:ext cx="7358114" cy="28788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271"/>
                <a:gridCol w="1768777"/>
                <a:gridCol w="2051782"/>
                <a:gridCol w="2193284"/>
              </a:tblGrid>
              <a:tr h="1022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РТ, 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НМР, 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выпускники школ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0,74%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0,28%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0,75%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0,82%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18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7224" y="354683"/>
            <a:ext cx="7488238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получившие аттестат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911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40220859"/>
              </p:ext>
            </p:extLst>
          </p:nvPr>
        </p:nvGraphicFramePr>
        <p:xfrm>
          <a:off x="251520" y="1556792"/>
          <a:ext cx="8640960" cy="41764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9995"/>
                <a:gridCol w="1990296"/>
                <a:gridCol w="2776847"/>
                <a:gridCol w="3203822"/>
              </a:tblGrid>
              <a:tr h="1045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 имя выпускника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№14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Кочнева Диана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Киреев Андрей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Чепкасова</a:t>
                      </a: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Мария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Ганиева </a:t>
                      </a:r>
                      <a:r>
                        <a:rPr kumimoji="0" lang="ru-RU" sz="2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Айназ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Ямалутдинов</a:t>
                      </a: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Ильдар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21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Ибашев</a:t>
                      </a: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Андрей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650" y="588947"/>
            <a:ext cx="7488238" cy="554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Выпускники, получившие 100 баллов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7885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76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медалистов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412875"/>
            <a:ext cx="8208963" cy="4176713"/>
          </a:xfrm>
        </p:spPr>
        <p:txBody>
          <a:bodyPr>
            <a:normAutofit/>
          </a:bodyPr>
          <a:lstStyle/>
          <a:p>
            <a:pPr marL="0" indent="0" algn="ctr">
              <a:buFont typeface="Symbol" pitchFamily="18" charset="2"/>
              <a:buNone/>
              <a:defRPr/>
            </a:pPr>
            <a:endParaRPr lang="ru-RU" sz="3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0166617"/>
              </p:ext>
            </p:extLst>
          </p:nvPr>
        </p:nvGraphicFramePr>
        <p:xfrm>
          <a:off x="323528" y="1412776"/>
          <a:ext cx="8496944" cy="38164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1236"/>
                <a:gridCol w="3369480"/>
                <a:gridCol w="3296228"/>
              </a:tblGrid>
              <a:tr h="122698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российских медалей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республиканских медалей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4941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248"/>
            <a:ext cx="9144000" cy="10906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 лучших городских общеобразовательных организаций РТ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55492095"/>
              </p:ext>
            </p:extLst>
          </p:nvPr>
        </p:nvGraphicFramePr>
        <p:xfrm>
          <a:off x="251519" y="1347675"/>
          <a:ext cx="8712969" cy="46530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1655"/>
                <a:gridCol w="3224970"/>
                <a:gridCol w="3096344"/>
              </a:tblGrid>
              <a:tr h="90405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</a:p>
                  </a:txBody>
                  <a:tcPr/>
                </a:tc>
              </a:tr>
              <a:tr h="35510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№6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№26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№6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 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№2 </a:t>
                      </a: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970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7192"/>
            <a:ext cx="8858280" cy="85010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Результативность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олимпиадного движения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38202845"/>
              </p:ext>
            </p:extLst>
          </p:nvPr>
        </p:nvGraphicFramePr>
        <p:xfrm>
          <a:off x="251521" y="1484784"/>
          <a:ext cx="8640959" cy="4248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47"/>
                <a:gridCol w="1275078"/>
                <a:gridCol w="1204241"/>
                <a:gridCol w="1275078"/>
                <a:gridCol w="1381315"/>
              </a:tblGrid>
              <a:tr h="486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олимпиады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олимпиада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Заключительный этап ВОШ 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46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Межрегиональная олимпиада по чувашскому языку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46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этап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ВОШ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9-11 класс)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3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Республиканская олимпиада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классов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(проводится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2014 года)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324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Заключительный этап республиканской олимпиады (национальные)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61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 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293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191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3" y="1268760"/>
            <a:ext cx="8784976" cy="5184576"/>
          </a:xfrm>
        </p:spPr>
        <p:txBody>
          <a:bodyPr rtlCol="0">
            <a:normAutofit/>
          </a:bodyPr>
          <a:lstStyle/>
          <a:p>
            <a:pPr algn="just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Принять комплекс мер, направленных на реализацию Стратегии развития воспитания обучающихся в Республике Татарстан на 2015-2025 годы.</a:t>
            </a:r>
          </a:p>
          <a:p>
            <a:pPr algn="just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Совершенствовать работу по популяризации рабочих профессий за счет реализации муниципальной программы профессиональной ориентации. </a:t>
            </a:r>
          </a:p>
          <a:p>
            <a:pPr algn="just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Изучить и  обобщить опыт трудового обучения и воспитания проекта «Я – мужчина», расширить возможности работы кабинетов технологии, в том числе во внеурочное время.</a:t>
            </a:r>
          </a:p>
          <a:p>
            <a:pPr algn="just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Организовать проведение муниципального  конкурса профессионального мастерства, в том числе по стандартам  WORLDSKILLS.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076"/>
            <a:ext cx="8115328" cy="1082660"/>
          </a:xfrm>
        </p:spPr>
        <p:txBody>
          <a:bodyPr>
            <a:noAutofit/>
          </a:bodyPr>
          <a:lstStyle/>
          <a:p>
            <a:pPr algn="ctr" fontAlgn="t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497654412"/>
              </p:ext>
            </p:extLst>
          </p:nvPr>
        </p:nvGraphicFramePr>
        <p:xfrm>
          <a:off x="250001" y="1340768"/>
          <a:ext cx="8643998" cy="45977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293"/>
                <a:gridCol w="1697409"/>
                <a:gridCol w="1021996"/>
                <a:gridCol w="1228300"/>
                <a:gridCol w="1080500"/>
                <a:gridCol w="1080500"/>
                <a:gridCol w="1080500"/>
                <a:gridCol w="1080500"/>
              </a:tblGrid>
              <a:tr h="1430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участников 2015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приз. и побед. 2015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участников 2016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приз. и побед. 2016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-/+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за 2 года, 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кол-ве / +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1289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Вахитовский-Приволжский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289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7241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289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Авиас</a:t>
                      </a:r>
                      <a:r>
                        <a:rPr lang="ru-RU" sz="17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.-Ново-Савиновский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644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385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19256" cy="16561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образовательных учреждений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олимпиадному движению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4229639042"/>
              </p:ext>
            </p:extLst>
          </p:nvPr>
        </p:nvGraphicFramePr>
        <p:xfrm>
          <a:off x="323527" y="2145000"/>
          <a:ext cx="8496946" cy="3749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1"/>
                <a:gridCol w="3635038"/>
                <a:gridCol w="1981587"/>
              </a:tblGrid>
              <a:tr h="63811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республиканском 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рейтинге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призеров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Лицей-интернат №24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 №10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164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86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Показатели рейтинга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обучением на родном языке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показатель выполнения заданий ЕРТ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победителей и призеров республиканских олимпиад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участников и победителей Международной олимпиады по татарскому языку, Всероссийского конкурса юных поэтов и писателей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Ильһам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86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состав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32754"/>
            <a:ext cx="8229600" cy="3900502"/>
          </a:xfrm>
        </p:spPr>
        <p:txBody>
          <a:bodyPr/>
          <a:lstStyle/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Русские - 41%  обучающихся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Татары - 36,3% обучающихся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Чуваши -  1,9% обучающихся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Башкиры - 0,3% обучающихся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Украинцы - 0,3% обучающихся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Другие национальности - 16,9%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4188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1984"/>
            <a:ext cx="8229600" cy="11967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о национальных школах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934514"/>
              </p:ext>
            </p:extLst>
          </p:nvPr>
        </p:nvGraphicFramePr>
        <p:xfrm>
          <a:off x="251520" y="1230891"/>
          <a:ext cx="8712967" cy="47698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12568"/>
                <a:gridCol w="3600399"/>
              </a:tblGrid>
              <a:tr h="624597"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</a:t>
                      </a:r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организация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учащихся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Каенлинская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Краснокадкинская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Нижнеуратьминская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Шингальчинская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Гимназия-интернат №34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234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634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2077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14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50"/>
            <a:ext cx="847251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об открытии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1-х классов с обучением на татарском языке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2996531"/>
              </p:ext>
            </p:extLst>
          </p:nvPr>
        </p:nvGraphicFramePr>
        <p:xfrm>
          <a:off x="361335" y="1898022"/>
          <a:ext cx="8496945" cy="38884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55759"/>
                <a:gridCol w="1647062"/>
                <a:gridCol w="1647062"/>
                <a:gridCol w="1647062"/>
              </a:tblGrid>
              <a:tr h="102971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2013-2014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2014-2015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2015-2016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47235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Количество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классов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38636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Количество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учащихся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515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03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ЕРТ 2016 года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6856849"/>
              </p:ext>
            </p:extLst>
          </p:nvPr>
        </p:nvGraphicFramePr>
        <p:xfrm>
          <a:off x="433914" y="1608850"/>
          <a:ext cx="8352928" cy="43204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40850"/>
                <a:gridCol w="1729434"/>
                <a:gridCol w="1798468"/>
                <a:gridCol w="1584176"/>
              </a:tblGrid>
              <a:tr h="12666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Категория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оценка 2015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оценка 2016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55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Татарские классы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3,93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+ 0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07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Татарские группы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3,99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+ 0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08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Русскоязычные группы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+ 0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710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Облегченный </a:t>
                      </a:r>
                      <a:endParaRPr lang="ru-RU" sz="24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чувашей)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- 0,25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55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+ 0,03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849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сайт\IMG-20160220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85"/>
          <a:stretch>
            <a:fillRect/>
          </a:stretch>
        </p:blipFill>
        <p:spPr bwMode="auto">
          <a:xfrm>
            <a:off x="4788024" y="980728"/>
            <a:ext cx="3672408" cy="2444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29" r="14413" b="16857"/>
          <a:stretch>
            <a:fillRect/>
          </a:stretch>
        </p:blipFill>
        <p:spPr bwMode="auto">
          <a:xfrm>
            <a:off x="563261" y="3444538"/>
            <a:ext cx="4152755" cy="2627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33" t="6937" r="7763" b="14446"/>
          <a:stretch>
            <a:fillRect/>
          </a:stretch>
        </p:blipFill>
        <p:spPr bwMode="auto">
          <a:xfrm>
            <a:off x="4716016" y="3444537"/>
            <a:ext cx="3876769" cy="2627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 descr="C:\Users\Рушан\Desktop\pS6kYQN8iNI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27" t="19201" r="10354" b="9229"/>
          <a:stretch>
            <a:fillRect/>
          </a:stretch>
        </p:blipFill>
        <p:spPr bwMode="auto">
          <a:xfrm>
            <a:off x="491791" y="980728"/>
            <a:ext cx="422422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26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8929718" cy="28575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Показатели рейтинга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Ресурсное обеспечение сферы воспитания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дополнительного образования в ОО </a:t>
            </a:r>
          </a:p>
          <a:p>
            <a:pPr lvl="0"/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и спортивно-массовая работа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Гражданско-патриотическая и художественно-эстетическая направленность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асоциального поведения детей и подростков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249845" y="260648"/>
            <a:ext cx="8642350" cy="733425"/>
          </a:xfrm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  <a:b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2016/2017 учебном году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89799111"/>
              </p:ext>
            </p:extLst>
          </p:nvPr>
        </p:nvGraphicFramePr>
        <p:xfrm>
          <a:off x="107504" y="1268760"/>
          <a:ext cx="8928992" cy="46395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864096"/>
                <a:gridCol w="936104"/>
                <a:gridCol w="1728192"/>
                <a:gridCol w="1440160"/>
              </a:tblGrid>
              <a:tr h="1091163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село и </a:t>
                      </a:r>
                    </a:p>
                    <a:p>
                      <a:pPr algn="ctr"/>
                      <a:r>
                        <a:rPr lang="ru-RU" sz="2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пгт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Камские Поляны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изменение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4341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8248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дополнительного образования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7752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начального профессионального образования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7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среднего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образования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9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высшего образования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0101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средних школ в сфере воспитания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2213062"/>
              </p:ext>
            </p:extLst>
          </p:nvPr>
        </p:nvGraphicFramePr>
        <p:xfrm>
          <a:off x="755576" y="785794"/>
          <a:ext cx="3213831" cy="59014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/>
                <a:gridCol w="2349735"/>
              </a:tblGrid>
              <a:tr h="55033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11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07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27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09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22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31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 35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32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КП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СОШ 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12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549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277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123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123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Большеафанасовская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11523613"/>
              </p:ext>
            </p:extLst>
          </p:nvPr>
        </p:nvGraphicFramePr>
        <p:xfrm>
          <a:off x="4644008" y="785794"/>
          <a:ext cx="3240360" cy="5899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1229"/>
                <a:gridCol w="2369131"/>
              </a:tblGrid>
              <a:tr h="5643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1875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33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r>
                        <a:rPr lang="ru-RU" sz="16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7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15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Верхнечелнинская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Нижнеуратьминская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Сухаревская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Красноключинская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13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ТКК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Каенлинская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КП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СОШ 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21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6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246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Благодатновская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339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Старошешминская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00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Кармалинская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91099689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Спартакиада школьников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71635382"/>
              </p:ext>
            </p:extLst>
          </p:nvPr>
        </p:nvGraphicFramePr>
        <p:xfrm>
          <a:off x="142877" y="1196752"/>
          <a:ext cx="8715403" cy="487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7355"/>
                <a:gridCol w="5529987"/>
                <a:gridCol w="1328061"/>
              </a:tblGrid>
              <a:tr h="326247">
                <a:tc>
                  <a:txBody>
                    <a:bodyPr/>
                    <a:lstStyle/>
                    <a:p>
                      <a:pPr algn="ctr"/>
                      <a:r>
                        <a:rPr lang="ru-RU" sz="200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2000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состязаний</a:t>
                      </a:r>
                      <a:endParaRPr lang="ru-RU" sz="2000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2000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720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 № 31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этап всероссийских спортивных игр «Президентские спортивные игры»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лыжному спорту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Зональный этап первенства РТ по мини-футболу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шахматам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Зональный этап первенства РТ по волейболу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№29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баскетболу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720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лыжному спорту,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легкой атлетике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720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№16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Зональный этап первенства РТ по веселым стартам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№16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Финал по легкой атлетике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нормативов ГТО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7485244"/>
              </p:ext>
            </p:extLst>
          </p:nvPr>
        </p:nvGraphicFramePr>
        <p:xfrm>
          <a:off x="214283" y="1196752"/>
          <a:ext cx="8822213" cy="4475479"/>
        </p:xfrm>
        <a:graphic>
          <a:graphicData uri="http://schemas.openxmlformats.org/drawingml/2006/table">
            <a:tbl>
              <a:tblPr/>
              <a:tblGrid>
                <a:gridCol w="797937"/>
                <a:gridCol w="1539384"/>
                <a:gridCol w="1057320"/>
                <a:gridCol w="1480247"/>
                <a:gridCol w="1268783"/>
                <a:gridCol w="1409759"/>
                <a:gridCol w="1268783"/>
              </a:tblGrid>
              <a:tr h="78478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Допущены к выполнению нормативов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Справившиеся в полном объеме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Справились не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полном объеме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Освобож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денные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5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Золотой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Серебряный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Бронзовый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88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18981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(71%)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3777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7824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5681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(30%)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7661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(29%)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качество – 70%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(73,4%)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1934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4121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9242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4864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(24,2%)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7271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(26,6%)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качество - 75,8%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Фестиваль ГТО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88879926"/>
              </p:ext>
            </p:extLst>
          </p:nvPr>
        </p:nvGraphicFramePr>
        <p:xfrm>
          <a:off x="428596" y="2204865"/>
          <a:ext cx="8372476" cy="25202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86238"/>
                <a:gridCol w="4186238"/>
              </a:tblGrid>
              <a:tr h="6591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Осенний Фестиваль ГТО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197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Зимний Фестиваль ГТО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победитель среди учащихся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11 классов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91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Летний Фестиваль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Совершенные преступления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169864"/>
              </p:ext>
            </p:extLst>
          </p:nvPr>
        </p:nvGraphicFramePr>
        <p:xfrm>
          <a:off x="456220" y="134076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07721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Состояние и перспективы образовательной системы Нижнекамского муниципального района в условиях модернизации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техническим творчеством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9163636"/>
              </p:ext>
            </p:extLst>
          </p:nvPr>
        </p:nvGraphicFramePr>
        <p:xfrm>
          <a:off x="358552" y="1407692"/>
          <a:ext cx="8424936" cy="4521638"/>
        </p:xfrm>
        <a:graphic>
          <a:graphicData uri="http://schemas.openxmlformats.org/drawingml/2006/table">
            <a:tbl>
              <a:tblPr/>
              <a:tblGrid>
                <a:gridCol w="2751535"/>
                <a:gridCol w="2504161"/>
                <a:gridCol w="3169240"/>
              </a:tblGrid>
              <a:tr h="78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Образовательные организации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2014-2015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2015-2016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школах</a:t>
                      </a:r>
                      <a:endParaRPr lang="ru-RU" sz="20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5,3 % 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454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12,5% 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406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учреждениях  дополнительного образования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13,9%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977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17,2%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146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7808"/>
            <a:ext cx="8929718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/>
              </a:rPr>
              <a:t>Ч</a:t>
            </a:r>
            <a:r>
              <a:rPr lang="ru-RU" sz="4000" b="1" dirty="0" smtClean="0">
                <a:solidFill>
                  <a:srgbClr val="002060"/>
                </a:solidFill>
                <a:latin typeface="Times New Roman"/>
              </a:rPr>
              <a:t>емпионат «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sz="4000" b="1" dirty="0" smtClean="0">
                <a:solidFill>
                  <a:srgbClr val="002060"/>
                </a:solidFill>
                <a:latin typeface="Times New Roman"/>
              </a:rPr>
              <a:t>»</a:t>
            </a:r>
            <a:endParaRPr lang="ru-RU" sz="80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908" y="2425660"/>
            <a:ext cx="4291092" cy="2860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4536" y="2476936"/>
            <a:ext cx="4383744" cy="277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317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технопарк "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496944" cy="446449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Инновационная площадка по разработке и апробации новых методик в сфере дополнительного образования детей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87" r="8649"/>
          <a:stretch>
            <a:fillRect/>
          </a:stretch>
        </p:blipFill>
        <p:spPr bwMode="auto">
          <a:xfrm>
            <a:off x="500034" y="357166"/>
            <a:ext cx="1357322" cy="1304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83636"/>
            <a:ext cx="2460242" cy="1823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10516" y="3830832"/>
            <a:ext cx="1802837" cy="1863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634" y="3949374"/>
            <a:ext cx="2414456" cy="178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329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500063"/>
            <a:ext cx="8785225" cy="53768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профессиональной ориентации детей и молодежи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7715250" cy="142875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250825" y="766749"/>
            <a:ext cx="8642350" cy="7334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66606332"/>
              </p:ext>
            </p:extLst>
          </p:nvPr>
        </p:nvGraphicFramePr>
        <p:xfrm>
          <a:off x="323528" y="1700808"/>
          <a:ext cx="8496943" cy="3816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3921"/>
                <a:gridCol w="1565231"/>
                <a:gridCol w="2757791"/>
              </a:tblGrid>
              <a:tr h="1206581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22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них первый год обучения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5292">
                <a:tc>
                  <a:txBody>
                    <a:bodyPr/>
                    <a:lstStyle/>
                    <a:p>
                      <a:pPr algn="l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Школы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166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3398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25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среднего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образования</a:t>
                      </a:r>
                      <a:endParaRPr lang="ru-RU" sz="2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6516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2421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420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высшего образования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2"/>
          <p:cNvSpPr>
            <a:spLocks noGrp="1"/>
          </p:cNvSpPr>
          <p:nvPr>
            <p:ph type="title"/>
          </p:nvPr>
        </p:nvSpPr>
        <p:spPr>
          <a:xfrm>
            <a:off x="-214346" y="428612"/>
            <a:ext cx="9572692" cy="1071562"/>
          </a:xfrm>
        </p:spPr>
        <p:txBody>
          <a:bodyPr>
            <a:noAutofit/>
          </a:bodyPr>
          <a:lstStyle/>
          <a:p>
            <a:pPr eaLnBrk="1" hangingPunct="1"/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профессиональной ориентации школьников</a:t>
            </a: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6737633"/>
              </p:ext>
            </p:extLst>
          </p:nvPr>
        </p:nvGraphicFramePr>
        <p:xfrm>
          <a:off x="147638" y="1604113"/>
          <a:ext cx="8782220" cy="44680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10180">
                  <a:extLst>
                    <a:ext uri="{9D8B030D-6E8A-4147-A177-3AD203B41FA5}"/>
                  </a:extLst>
                </a:gridCol>
                <a:gridCol w="1857388">
                  <a:extLst>
                    <a:ext uri="{9D8B030D-6E8A-4147-A177-3AD203B41FA5}"/>
                  </a:extLst>
                </a:gridCol>
                <a:gridCol w="1714652">
                  <a:extLst>
                    <a:ext uri="{9D8B030D-6E8A-4147-A177-3AD203B41FA5}"/>
                  </a:extLst>
                </a:gridCol>
              </a:tblGrid>
              <a:tr h="6445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 программы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extLst>
                  <a:ext uri="{0D108BD9-81ED-4DB2-BD59-A6C34878D82A}"/>
                </a:extLst>
              </a:tr>
              <a:tr h="799293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школ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extLst>
                  <a:ext uri="{0D108BD9-81ED-4DB2-BD59-A6C34878D82A}"/>
                </a:extLst>
              </a:tr>
              <a:tr h="829645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 школьников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611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2044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extLst>
                  <a:ext uri="{0D108BD9-81ED-4DB2-BD59-A6C34878D82A}"/>
                </a:extLst>
              </a:tr>
              <a:tr h="1031998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них по т</a:t>
                      </a:r>
                      <a:r>
                        <a:rPr lang="ru-RU" sz="22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раектории:</a:t>
                      </a:r>
                    </a:p>
                    <a:p>
                      <a:r>
                        <a:rPr lang="ru-RU" sz="22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основная школа – СПО – предприятие</a:t>
                      </a:r>
                      <a:endParaRPr lang="ru-RU" sz="2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классы</a:t>
                      </a:r>
                      <a:endParaRPr lang="ru-RU" sz="2200" b="1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1421</a:t>
                      </a:r>
                    </a:p>
                  </a:txBody>
                  <a:tcPr marL="68577" marR="68577" marT="45729" marB="45729" anchor="ctr"/>
                </a:tc>
                <a:extLst>
                  <a:ext uri="{0D108BD9-81ED-4DB2-BD59-A6C34878D82A}"/>
                </a:extLst>
              </a:tr>
              <a:tr h="7385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траектории: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– ВУЗ – предприятие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10-11 классы</a:t>
                      </a:r>
                      <a:endParaRPr lang="ru-RU" sz="22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</a:p>
                  </a:txBody>
                  <a:tcPr marL="68577" marR="68577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623</a:t>
                      </a:r>
                    </a:p>
                  </a:txBody>
                  <a:tcPr marL="68577" marR="68577" marT="45729" marB="45729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0" y="37128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180975" algn="l"/>
                <a:tab pos="539750" algn="l"/>
              </a:tabLst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профориентации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180975" algn="l"/>
                <a:tab pos="539750" algn="l"/>
              </a:tabLst>
            </a:pP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7847636"/>
              </p:ext>
            </p:extLst>
          </p:nvPr>
        </p:nvGraphicFramePr>
        <p:xfrm>
          <a:off x="309595" y="1194452"/>
          <a:ext cx="8477247" cy="46634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79443"/>
                <a:gridCol w="1997804"/>
              </a:tblGrid>
              <a:tr h="376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курса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8220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«Введение в профессию»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Слесарь по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КИПиА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Кондитер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Кондитер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Парикмахер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автослесарного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дела со знанием ПДД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Сборщик электроизмерительных приборов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257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Сборщик электрических машин и аппаратов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451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коммерческой деятельности и предпринимательства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18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18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«Мир профессий Нижнекамска»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  <a:tr h="2633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235" marR="67235" marT="0" marB="0" horzOverflow="overflow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2"/>
          <p:cNvSpPr>
            <a:spLocks noGrp="1"/>
          </p:cNvSpPr>
          <p:nvPr>
            <p:ph type="title"/>
          </p:nvPr>
        </p:nvSpPr>
        <p:spPr>
          <a:xfrm>
            <a:off x="173038" y="214298"/>
            <a:ext cx="8797925" cy="107156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профессиональной ориентации  в дополнительном образовании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3842112"/>
              </p:ext>
            </p:extLst>
          </p:nvPr>
        </p:nvGraphicFramePr>
        <p:xfrm>
          <a:off x="142875" y="1380234"/>
          <a:ext cx="8786843" cy="4691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71935"/>
                <a:gridCol w="3286148"/>
                <a:gridCol w="1428760"/>
              </a:tblGrid>
              <a:tr h="6771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Участники программы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  <a:tr h="677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медицины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Школы 15, 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22</a:t>
                      </a: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  <a:tr h="8832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Черчение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Инженерная графика  и основы конструирования  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Школы 1, 3, 5, 15, 21, 26, 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  <a:tr h="5888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Клуб «Дом и я в нём»: «Практичная кухня»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29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  <a:tr h="971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творческого проектирования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Школы 3, 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Гимназии 1, 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35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  <a:tr h="668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45729" marB="45729" anchor="ctr" horzOverflow="overflow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71419"/>
            <a:ext cx="8229600" cy="785813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785794"/>
          <a:ext cx="8643998" cy="571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0122"/>
                <a:gridCol w="8033876"/>
              </a:tblGrid>
              <a:tr h="26765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детей дошкольного возраста и учащихся начальной школы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636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проектов «Я изучаю профессии» 	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0354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рисунков и поделок «Профессии моих родителей»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06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чтецов «Все профессии нужны, все профессии важны!»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321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учащихся основной и средней школы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4166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творческих проектов «Твори и побеждай!»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511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«Юный профессионал»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750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стенгазет «Профессии моего города»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846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</a:t>
                      </a: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энергетический конкурс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941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Фестиваль «Мир профессий Нижнекамска»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180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политехническая олимпиада «Технический дебют»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275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воспитателей дошкольных учреждений  и учителей начальной школы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5954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 методических разработок «Калейдоскоп профессий» 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студентов и работающей молодежи</a:t>
                      </a:r>
                      <a:endParaRPr lang="ru-RU" sz="19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NK-SKILLS</a:t>
                      </a:r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Открытый конкурс профессионального мастерства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2227" name="Picture 3" descr="C:\Users\КАЙ\Desktop\хлам Марины\NK-skills\IMG_97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10" y="1245960"/>
            <a:ext cx="3857653" cy="2571768"/>
          </a:xfrm>
          <a:effectLst>
            <a:softEdge rad="112500"/>
          </a:effectLst>
        </p:spPr>
      </p:pic>
      <p:pic>
        <p:nvPicPr>
          <p:cNvPr id="52228" name="Picture 4" descr="C:\Users\КАЙ\Desktop\хлам Марины\NK-skills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245960"/>
            <a:ext cx="385726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0" name="Picture 6" descr="C:\Users\КАЙ\Desktop\хлам Марины\NK-skills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888876"/>
            <a:ext cx="3857652" cy="2397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1" name="Picture 7" descr="C:\Users\КАЙ\Desktop\хлам Марины\NK-skills\DSCN03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817727"/>
            <a:ext cx="3857652" cy="246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7074" r="51161"/>
          <a:stretch/>
        </p:blipFill>
        <p:spPr>
          <a:xfrm>
            <a:off x="0" y="6021288"/>
            <a:ext cx="9144000" cy="882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0" y="642926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количестве участников и экспертов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48851940"/>
              </p:ext>
            </p:extLst>
          </p:nvPr>
        </p:nvGraphicFramePr>
        <p:xfrm>
          <a:off x="142875" y="2132856"/>
          <a:ext cx="8858310" cy="3286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8845"/>
                <a:gridCol w="1800200"/>
                <a:gridCol w="1005862"/>
                <a:gridCol w="2071702"/>
                <a:gridCol w="2071701"/>
              </a:tblGrid>
              <a:tr h="82866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компетенций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экспертов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8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Нижнекамск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Иногородние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287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28625" y="500042"/>
            <a:ext cx="8229600" cy="1066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Фестиваль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«Мир профессий Нижнекамска»</a:t>
            </a:r>
            <a:endParaRPr lang="ru-RU" sz="3600" b="1" dirty="0" smtClean="0">
              <a:solidFill>
                <a:srgbClr val="002060"/>
              </a:solidFill>
            </a:endParaRPr>
          </a:p>
        </p:txBody>
      </p:sp>
      <p:pic>
        <p:nvPicPr>
          <p:cNvPr id="2560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68" t="15354"/>
          <a:stretch>
            <a:fillRect/>
          </a:stretch>
        </p:blipFill>
        <p:spPr>
          <a:xfrm>
            <a:off x="381647" y="3933055"/>
            <a:ext cx="3974329" cy="2117355"/>
          </a:xfrm>
          <a:effectLst>
            <a:softEdge rad="112500"/>
          </a:effec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 b="3223"/>
          <a:stretch>
            <a:fillRect/>
          </a:stretch>
        </p:blipFill>
        <p:spPr bwMode="auto">
          <a:xfrm>
            <a:off x="4427984" y="1628801"/>
            <a:ext cx="3755348" cy="2212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print"/>
          <a:srcRect t="9664" r="3226" b="10604"/>
          <a:stretch>
            <a:fillRect/>
          </a:stretch>
        </p:blipFill>
        <p:spPr bwMode="auto">
          <a:xfrm>
            <a:off x="357728" y="1628800"/>
            <a:ext cx="3926240" cy="2211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/>
          <a:srcRect t="11136"/>
          <a:stretch>
            <a:fillRect/>
          </a:stretch>
        </p:blipFill>
        <p:spPr bwMode="auto">
          <a:xfrm>
            <a:off x="4427984" y="3933055"/>
            <a:ext cx="3745396" cy="2116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0" y="500063"/>
            <a:ext cx="9144000" cy="1066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методических разработок «Калейдоскоп профессий»</a:t>
            </a:r>
            <a:endParaRPr lang="ru-RU" sz="3600" b="1" dirty="0" smtClean="0">
              <a:solidFill>
                <a:srgbClr val="002060"/>
              </a:solidFill>
            </a:endParaRPr>
          </a:p>
        </p:txBody>
      </p:sp>
      <p:pic>
        <p:nvPicPr>
          <p:cNvPr id="2662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277" r="-1984"/>
          <a:stretch>
            <a:fillRect/>
          </a:stretch>
        </p:blipFill>
        <p:spPr>
          <a:xfrm>
            <a:off x="4644009" y="3861048"/>
            <a:ext cx="3755226" cy="2180191"/>
          </a:xfrm>
          <a:effectLst>
            <a:softEdge rad="112500"/>
          </a:effec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021" y="1556791"/>
            <a:ext cx="3736792" cy="218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1556793"/>
            <a:ext cx="4070827" cy="217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7" y="3861048"/>
            <a:ext cx="4070827" cy="2187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57645750"/>
              </p:ext>
            </p:extLst>
          </p:nvPr>
        </p:nvGraphicFramePr>
        <p:xfrm>
          <a:off x="214282" y="1501128"/>
          <a:ext cx="8715436" cy="4642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5855"/>
                <a:gridCol w="3380988"/>
                <a:gridCol w="20285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 программы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Введение в профессию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классы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Мир профессий Нижнекамска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классы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Дополнительные образовательные программы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6-10 классы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1-10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классы,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воспитатели,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 начальной школы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1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Профессорские школы</a:t>
                      </a:r>
                      <a:endParaRPr lang="ru-RU" sz="2000" b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классы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47636"/>
            <a:ext cx="9144000" cy="12525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Общее количество участников программы профориентации школьников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07721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Состояние и перспективы образовательной системы Нижнекамского муниципального района в условиях модернизации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500042"/>
            <a:ext cx="7772400" cy="102236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Категорийность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3858146"/>
              </p:ext>
            </p:extLst>
          </p:nvPr>
        </p:nvGraphicFramePr>
        <p:xfrm>
          <a:off x="250539" y="1844824"/>
          <a:ext cx="8640963" cy="37444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9093"/>
                <a:gridCol w="2664296"/>
                <a:gridCol w="2664296"/>
                <a:gridCol w="2303278"/>
              </a:tblGrid>
              <a:tr h="1440160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квалификационные категории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 квалификационная категория 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квалификационная категория 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67,84 %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20,17 %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47,67 %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0328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8975" y="836712"/>
            <a:ext cx="9036495" cy="367240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Учебно-методическая деятельность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Финансово-хозяйственная деятельность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Воспитательная работа 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Показатель наличия в ПОО планирующей и методической документации в соответствии с основными направлениями воспитательной работы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внеурочная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Наличие организационно - управленческой структуры и кадровое обеспечение воспитательной работы в ПОО В 2015/2016 учебном  году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Показатель результативности участия ПОО в культурно - массовых мероприятиях в 2015/2016 учебном году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Показатель эффективность работы органа студенческого самоуправления ПОО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Показатель эффективности работы здоровья - сберегающей и спортивно - оздоровительной службы ПОО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Показатель эффективности работы службы по профилактики правонарушений, деструктивного и асоциального поведения обучающихся ПОО</a:t>
            </a: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7191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485804" y="500046"/>
            <a:ext cx="8229600" cy="6429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профессиональных образовательных организаций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679564"/>
              </p:ext>
            </p:extLst>
          </p:nvPr>
        </p:nvGraphicFramePr>
        <p:xfrm>
          <a:off x="249052" y="1492271"/>
          <a:ext cx="8643936" cy="465137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1287"/>
                <a:gridCol w="4741699"/>
                <a:gridCol w="1238410"/>
                <a:gridCol w="1101270"/>
                <a:gridCol w="1101270"/>
              </a:tblGrid>
              <a:tr h="10516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образовательная организация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630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политехнический колледж им.Е.Н.Королева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педагогический колледж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8582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профессиональных образовательных организаций в чемпионате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Russia-201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39577500"/>
              </p:ext>
            </p:extLst>
          </p:nvPr>
        </p:nvGraphicFramePr>
        <p:xfrm>
          <a:off x="142875" y="1156146"/>
          <a:ext cx="8786813" cy="4987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3250"/>
                <a:gridCol w="1643062"/>
                <a:gridCol w="1143000"/>
                <a:gridCol w="1740173"/>
                <a:gridCol w="1117328"/>
              </a:tblGrid>
              <a:tr h="918418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Профессиональная</a:t>
                      </a:r>
                      <a:r>
                        <a:rPr lang="ru-RU" sz="13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образовательная организация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компетенций (республиканский этап)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участников/призеров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компетенций Национальный (Всероссийский) этап 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/призеров</a:t>
                      </a:r>
                    </a:p>
                    <a:p>
                      <a:pPr algn="ctr"/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/>
                </a:tc>
              </a:tr>
              <a:tr h="264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6/5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 вне зачета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политехнический колледж им. Е.Н.Королёва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6/3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37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педагогический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2/2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26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медицинский колледж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2658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30/17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626" y="928670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Общее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образование, с целью повышения качества образования: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формирования профильных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внедрить ФГОС начального общего образования в базовых школах для обучающихся с ограниченными возможностями здоровья (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 №   № 6, 11, 15, 16, 19, 21, 26, 31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необходимые мероприятия по повышению эффективности методик преподавания татарского языка 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литературы; 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распространение и совершенствование инновационного опыта учителей, привлекая к сотрудничеству учителей – новаторов, </a:t>
            </a:r>
            <a:r>
              <a:rPr lang="tt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грантополучателей,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исследователей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профессионального роста педагога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tt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по преемственности между 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ступенями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79359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188" y="1403367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 дополнительное  образование: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и гражданско-патриотическое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воспитание; 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стандартов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uniorSkills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систему детского технического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творчества;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выявления и поддержки одаренных детей;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мер, направленных на систематизацию работы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неблагополучными семьями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детьми, оказавшимися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социально опасном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положении;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дальнейшее результативное развитие  детского и  молодежного движения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978490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00108"/>
            <a:ext cx="874846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продолжить совершенствование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обеспечить обновление содержания и образовательных технологий, в том числе по профессиям ТОП-50, с учетом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международных стандартов и ФГОС СПО;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образовательным организациям определить совместно с работодателями механизм реализации независимой оценки качества образования выпускников по основным и дополнительным образовательным программам;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продолжить совместную работу с предприятиями и организациями по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стажировочным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площадкам мастеров П/О и преподавателей;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увеличить охват студентов конкурсным движением по наиболее востребованным экономикой республики профессиям;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продолжить совместно с предприятиями и организациями подготовку участников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Молодые профессионалы.</a:t>
            </a:r>
          </a:p>
          <a:p>
            <a:pPr lvl="1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32179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04664"/>
            <a:ext cx="8501122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Лучший директор школы 2016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Шакиров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Равис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Музагитович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то Шакирова Р.М. 2016.JPG"/>
          <p:cNvPicPr>
            <a:picLocks noChangeAspect="1"/>
          </p:cNvPicPr>
          <p:nvPr/>
        </p:nvPicPr>
        <p:blipFill>
          <a:blip r:embed="rId2" cstate="print"/>
          <a:srcRect l="7812" t="-391" r="28124" b="8984"/>
          <a:stretch>
            <a:fillRect/>
          </a:stretch>
        </p:blipFill>
        <p:spPr>
          <a:xfrm>
            <a:off x="2285984" y="1772816"/>
            <a:ext cx="446634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услова.JPG"/>
          <p:cNvPicPr>
            <a:picLocks noChangeAspect="1"/>
          </p:cNvPicPr>
          <p:nvPr/>
        </p:nvPicPr>
        <p:blipFill>
          <a:blip r:embed="rId2"/>
          <a:srcRect l="16418" t="19791" b="7291"/>
          <a:stretch>
            <a:fillRect/>
          </a:stretch>
        </p:blipFill>
        <p:spPr>
          <a:xfrm>
            <a:off x="5365830" y="642919"/>
            <a:ext cx="3563888" cy="5519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" y="0"/>
            <a:ext cx="5257808" cy="372586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дебют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 </a:t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 – Суслова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Викторовна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услова2.JPG"/>
          <p:cNvPicPr>
            <a:picLocks noChangeAspect="1"/>
          </p:cNvPicPr>
          <p:nvPr/>
        </p:nvPicPr>
        <p:blipFill>
          <a:blip r:embed="rId3"/>
          <a:srcRect l="28125" t="26553" r="30469" b="34760"/>
          <a:stretch>
            <a:fillRect/>
          </a:stretch>
        </p:blipFill>
        <p:spPr>
          <a:xfrm>
            <a:off x="411278" y="3429000"/>
            <a:ext cx="458935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9124" y="2500306"/>
            <a:ext cx="42862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Лучший педагог-организатор. Наставник года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Гафиятова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Анна Александровна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72206"/>
            <a:ext cx="9144000" cy="8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G:\Гафиятова.jpg"/>
          <p:cNvPicPr>
            <a:picLocks noChangeAspect="1" noChangeArrowheads="1"/>
          </p:cNvPicPr>
          <p:nvPr/>
        </p:nvPicPr>
        <p:blipFill>
          <a:blip r:embed="rId3"/>
          <a:srcRect l="6092" t="2797" r="6588" b="4909"/>
          <a:stretch>
            <a:fillRect/>
          </a:stretch>
        </p:blipFill>
        <p:spPr bwMode="auto">
          <a:xfrm>
            <a:off x="1000100" y="714356"/>
            <a:ext cx="3071834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8825</TotalTime>
  <Words>2945</Words>
  <Application>Microsoft Office PowerPoint</Application>
  <PresentationFormat>Экран (4:3)</PresentationFormat>
  <Paragraphs>1143</Paragraphs>
  <Slides>65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Тема Office</vt:lpstr>
      <vt:lpstr>Слайд 1</vt:lpstr>
      <vt:lpstr>Задачи на 2015 – 2016 учебный год</vt:lpstr>
      <vt:lpstr>Задачи на 2015 – 2016 учебный год</vt:lpstr>
      <vt:lpstr>Образовательные организации в 2016/2017 учебном году</vt:lpstr>
      <vt:lpstr>Количество обучающихся</vt:lpstr>
      <vt:lpstr>Слайд 6</vt:lpstr>
      <vt:lpstr>Лучший директор школы 2016 Шакиров Равис Музагитович</vt:lpstr>
      <vt:lpstr>«Педагогический дебют»    учитель английского языка – Суслова  Карина Викторовна</vt:lpstr>
      <vt:lpstr>Лучший педагог-организатор. Наставник года Гафиятова  Анна Александровна</vt:lpstr>
      <vt:lpstr>Лучшие учителя  в рамках ПНП  «Образование» в 2016 году  (победители РФ)</vt:lpstr>
      <vt:lpstr>Лучшие учителя  в рамках ПНП  «Образование» в 2016 году  (победители РТ)</vt:lpstr>
      <vt:lpstr>Слайд 12</vt:lpstr>
      <vt:lpstr>Грант «Лучший мастер РТ»</vt:lpstr>
      <vt:lpstr>Грант «Новый мастер РТ»</vt:lpstr>
      <vt:lpstr>Грант «Лучший преподаватель»</vt:lpstr>
      <vt:lpstr>Капитальный ремонт</vt:lpstr>
      <vt:lpstr>Капитальный ремонт</vt:lpstr>
      <vt:lpstr>Слайд 18</vt:lpstr>
      <vt:lpstr>Рейтинговые показатели</vt:lpstr>
      <vt:lpstr>Слайд 20</vt:lpstr>
      <vt:lpstr>Динамика результатов по обязательным предметам (средний балл)</vt:lpstr>
      <vt:lpstr>Рейтинг школ по ЕГЭ</vt:lpstr>
      <vt:lpstr>Результаты ЕГЭ в сравнении с 2015 годом</vt:lpstr>
      <vt:lpstr>Не перешедшие порог  по предметам по выбору</vt:lpstr>
      <vt:lpstr> </vt:lpstr>
      <vt:lpstr> </vt:lpstr>
      <vt:lpstr> Количество медалистов </vt:lpstr>
      <vt:lpstr>100 лучших городских общеобразовательных организаций РТ</vt:lpstr>
      <vt:lpstr>Результативность  олимпиадного движения</vt:lpstr>
      <vt:lpstr>Олимпиадное движение</vt:lpstr>
      <vt:lpstr>Рейтинг образовательных учреждений по олимпиадному движению</vt:lpstr>
      <vt:lpstr>Показатели рейтинга</vt:lpstr>
      <vt:lpstr>Национальный состав</vt:lpstr>
      <vt:lpstr>Информация о национальных школах </vt:lpstr>
      <vt:lpstr>Информация об открытии  1-х классов с обучением на татарском языке</vt:lpstr>
      <vt:lpstr>Результаты ЕРТ 2016 года</vt:lpstr>
      <vt:lpstr>Мероприятия </vt:lpstr>
      <vt:lpstr>Слайд 38</vt:lpstr>
      <vt:lpstr>Показатели рейтинга</vt:lpstr>
      <vt:lpstr>Слайд 40</vt:lpstr>
      <vt:lpstr>Спартакиада школьников</vt:lpstr>
      <vt:lpstr>Выполнение нормативов ГТО</vt:lpstr>
      <vt:lpstr>Фестиваль ГТО</vt:lpstr>
      <vt:lpstr>Совершенные преступления</vt:lpstr>
      <vt:lpstr>Слайд 45</vt:lpstr>
      <vt:lpstr>Охват техническим творчеством</vt:lpstr>
      <vt:lpstr>Чемпионат «JuniorSkills»</vt:lpstr>
      <vt:lpstr>Детский технопарк "Кванториум"</vt:lpstr>
      <vt:lpstr>  Программа профессиональной ориентации детей и молодежи  </vt:lpstr>
      <vt:lpstr>Муниципальная программа  профессиональной ориентации школьников</vt:lpstr>
      <vt:lpstr>Слайд 51</vt:lpstr>
      <vt:lpstr>Программа профессиональной ориентации  в дополнительном образовании</vt:lpstr>
      <vt:lpstr>Конкурсы</vt:lpstr>
      <vt:lpstr>Открытый конкурс профессионального мастерства  NK-skills </vt:lpstr>
      <vt:lpstr>ИНФОРМАЦИЯ  о количестве участников и экспертов NK-skills </vt:lpstr>
      <vt:lpstr>II Фестиваль  «Мир профессий Нижнекамска»</vt:lpstr>
      <vt:lpstr>Конкурс методических разработок «Калейдоскоп профессий»</vt:lpstr>
      <vt:lpstr>Общее количество участников программы профориентации школьников</vt:lpstr>
      <vt:lpstr>Слайд 59</vt:lpstr>
      <vt:lpstr>  Рейтинговые показатели   </vt:lpstr>
      <vt:lpstr>Слайд 61</vt:lpstr>
      <vt:lpstr>Участие профессиональных образовательных организаций в чемпионате Worldskills Russia-2016</vt:lpstr>
      <vt:lpstr>Задачи на 2016-2017 учебный год</vt:lpstr>
      <vt:lpstr>Задачи на 2016-2017 учебный год</vt:lpstr>
      <vt:lpstr>Задачи на 2016-2017 учебный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MONOBLOK</cp:lastModifiedBy>
  <cp:revision>715</cp:revision>
  <dcterms:created xsi:type="dcterms:W3CDTF">2013-08-17T08:31:46Z</dcterms:created>
  <dcterms:modified xsi:type="dcterms:W3CDTF">2016-08-31T06:05:37Z</dcterms:modified>
</cp:coreProperties>
</file>